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09" r:id="rId3"/>
    <p:sldId id="310" r:id="rId5"/>
    <p:sldId id="288" r:id="rId6"/>
    <p:sldId id="311" r:id="rId7"/>
    <p:sldId id="312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67" autoAdjust="0"/>
    <p:restoredTop sz="86437" autoAdjust="0"/>
  </p:normalViewPr>
  <p:slideViewPr>
    <p:cSldViewPr>
      <p:cViewPr>
        <p:scale>
          <a:sx n="77" d="100"/>
          <a:sy n="77" d="100"/>
        </p:scale>
        <p:origin x="-1890" y="-3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70" y="979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edprof1\Desktop\2024%20&#1075;&#1086;&#1076;\&#1055;&#1088;&#1077;&#1079;&#1077;&#1085;&#1090;&#1072;&#1094;&#1080;&#1103;\&#1090;&#1072;&#1073;&#1083;&#1080;&#1094;&#1072;%20&#1082;%20&#1080;&#1090;&#1086;&#1075;&#1086;&#1074;&#1086;&#1081;%20&#1087;&#1088;&#1077;&#1079;&#1077;&#1085;&#1090;&#1072;&#1094;&#1080;&#108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Лист2!$B$1</c:f>
              <c:strCache>
                <c:ptCount val="1"/>
                <c:pt idx="0">
                  <c:v>2025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Лист2!$A$2:$A$7</c:f>
              <c:strCache>
                <c:ptCount val="6"/>
                <c:pt idx="0">
                  <c:v>Онкология</c:v>
                </c:pt>
                <c:pt idx="1">
                  <c:v>Сахарный диабет</c:v>
                </c:pt>
                <c:pt idx="2">
                  <c:v>Болезни системы кровообращения</c:v>
                </c:pt>
                <c:pt idx="3">
                  <c:v>Болезни органов пищеварения</c:v>
                </c:pt>
                <c:pt idx="4">
                  <c:v>Прочие заболевания </c:v>
                </c:pt>
                <c:pt idx="5">
                  <c:v>ВСЕГО</c:v>
                </c:pt>
              </c:strCache>
            </c:strRef>
          </c:cat>
          <c:val>
            <c:numRef>
              <c:f>Лист2!$B$2:$B$7</c:f>
              <c:numCache>
                <c:formatCode>General</c:formatCode>
                <c:ptCount val="6"/>
                <c:pt idx="0">
                  <c:v>25</c:v>
                </c:pt>
                <c:pt idx="1">
                  <c:v>30</c:v>
                </c:pt>
                <c:pt idx="2">
                  <c:v>155</c:v>
                </c:pt>
                <c:pt idx="3">
                  <c:v>54</c:v>
                </c:pt>
                <c:pt idx="4">
                  <c:v>320</c:v>
                </c:pt>
                <c:pt idx="5">
                  <c:v>606</c:v>
                </c:pt>
              </c:numCache>
            </c:numRef>
          </c:val>
        </c:ser>
        <c:ser>
          <c:idx val="1"/>
          <c:order val="1"/>
          <c:tx>
            <c:strRef>
              <c:f>Лист2!$C$1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Лист2!$A$2:$A$7</c:f>
              <c:strCache>
                <c:ptCount val="6"/>
                <c:pt idx="0">
                  <c:v>Онкология</c:v>
                </c:pt>
                <c:pt idx="1">
                  <c:v>Сахарный диабет</c:v>
                </c:pt>
                <c:pt idx="2">
                  <c:v>Болезни системы кровообращения</c:v>
                </c:pt>
                <c:pt idx="3">
                  <c:v>Болезни органов пищеварения</c:v>
                </c:pt>
                <c:pt idx="4">
                  <c:v>Прочие заболевания </c:v>
                </c:pt>
                <c:pt idx="5">
                  <c:v>ВСЕГО</c:v>
                </c:pt>
              </c:strCache>
            </c:strRef>
          </c:cat>
          <c:val>
            <c:numRef>
              <c:f>Лист2!$C$2:$C$7</c:f>
              <c:numCache>
                <c:formatCode>General</c:formatCode>
                <c:ptCount val="6"/>
                <c:pt idx="0">
                  <c:v>17</c:v>
                </c:pt>
                <c:pt idx="1">
                  <c:v>42</c:v>
                </c:pt>
                <c:pt idx="2">
                  <c:v>149</c:v>
                </c:pt>
                <c:pt idx="3">
                  <c:v>48</c:v>
                </c:pt>
                <c:pt idx="4">
                  <c:v>194</c:v>
                </c:pt>
                <c:pt idx="5">
                  <c:v>464</c:v>
                </c:pt>
              </c:numCache>
            </c:numRef>
          </c:val>
        </c:ser>
        <c:ser>
          <c:idx val="2"/>
          <c:order val="2"/>
          <c:tx>
            <c:strRef>
              <c:f>Лист2!$D$1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Лист2!$A$2:$A$7</c:f>
              <c:strCache>
                <c:ptCount val="6"/>
                <c:pt idx="0">
                  <c:v>Онкология</c:v>
                </c:pt>
                <c:pt idx="1">
                  <c:v>Сахарный диабет</c:v>
                </c:pt>
                <c:pt idx="2">
                  <c:v>Болезни системы кровообращения</c:v>
                </c:pt>
                <c:pt idx="3">
                  <c:v>Болезни органов пищеварения</c:v>
                </c:pt>
                <c:pt idx="4">
                  <c:v>Прочие заболевания </c:v>
                </c:pt>
                <c:pt idx="5">
                  <c:v>ВСЕГО</c:v>
                </c:pt>
              </c:strCache>
            </c:strRef>
          </c:cat>
          <c:val>
            <c:numRef>
              <c:f>Лист2!$D$2:$D$7</c:f>
              <c:numCache>
                <c:formatCode>General</c:formatCode>
                <c:ptCount val="6"/>
                <c:pt idx="0">
                  <c:v>20</c:v>
                </c:pt>
                <c:pt idx="1">
                  <c:v>45</c:v>
                </c:pt>
                <c:pt idx="2">
                  <c:v>51</c:v>
                </c:pt>
                <c:pt idx="3">
                  <c:v>98</c:v>
                </c:pt>
                <c:pt idx="4">
                  <c:v>153</c:v>
                </c:pt>
                <c:pt idx="5">
                  <c:v>379</c:v>
                </c:pt>
              </c:numCache>
            </c:numRef>
          </c:val>
        </c:ser>
        <c:ser>
          <c:idx val="3"/>
          <c:order val="3"/>
          <c:tx>
            <c:strRef>
              <c:f>Лист2!$E$1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Лист2!$A$2:$A$7</c:f>
              <c:strCache>
                <c:ptCount val="6"/>
                <c:pt idx="0">
                  <c:v>Онкология</c:v>
                </c:pt>
                <c:pt idx="1">
                  <c:v>Сахарный диабет</c:v>
                </c:pt>
                <c:pt idx="2">
                  <c:v>Болезни системы кровообращения</c:v>
                </c:pt>
                <c:pt idx="3">
                  <c:v>Болезни органов пищеварения</c:v>
                </c:pt>
                <c:pt idx="4">
                  <c:v>Прочие заболевания </c:v>
                </c:pt>
                <c:pt idx="5">
                  <c:v>ВСЕГО</c:v>
                </c:pt>
              </c:strCache>
            </c:strRef>
          </c:cat>
          <c:val>
            <c:numRef>
              <c:f>Лист2!$E$2:$E$7</c:f>
              <c:numCache>
                <c:formatCode>General</c:formatCode>
                <c:ptCount val="6"/>
                <c:pt idx="0">
                  <c:v>5</c:v>
                </c:pt>
                <c:pt idx="1">
                  <c:v>16</c:v>
                </c:pt>
                <c:pt idx="2">
                  <c:v>36</c:v>
                </c:pt>
                <c:pt idx="3">
                  <c:v>63</c:v>
                </c:pt>
                <c:pt idx="4">
                  <c:v>142</c:v>
                </c:pt>
                <c:pt idx="5">
                  <c:v>267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0450304"/>
        <c:axId val="100464128"/>
      </c:barChart>
      <c:catAx>
        <c:axId val="10045030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</a:p>
        </c:txPr>
        <c:crossAx val="100464128"/>
        <c:crosses val="autoZero"/>
        <c:auto val="1"/>
        <c:lblAlgn val="ctr"/>
        <c:lblOffset val="100"/>
        <c:noMultiLvlLbl val="0"/>
      </c:catAx>
      <c:valAx>
        <c:axId val="10046412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</a:p>
        </c:txPr>
        <c:crossAx val="100450304"/>
        <c:crosses val="autoZero"/>
        <c:crossBetween val="between"/>
      </c:valAx>
    </c:plotArea>
    <c:legend>
      <c:legendPos val="r"/>
      <c:layout/>
      <c:overlay val="0"/>
      <c:txPr>
        <a:bodyPr rot="0" spcFirstLastPara="0" vertOverflow="ellipsis" vert="horz" wrap="square" anchor="ctr" anchorCtr="1"/>
        <a:lstStyle/>
        <a:p>
          <a:pPr>
            <a:defRPr lang="ru-RU"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b3f0a4c2-cb1b-413f-9f72-9aa13fc52d20}"/>
      </c:ext>
    </c:extLst>
  </c:chart>
  <c:txPr>
    <a:bodyPr/>
    <a:lstStyle/>
    <a:p>
      <a:pPr>
        <a:defRPr lang="ru-RU"/>
      </a:pPr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3AB2CF4-8434-4273-A225-F797E819E6F6}" type="datetimeFigureOut">
              <a:rPr lang="ru-RU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  <a:endParaRPr lang="ru-RU" noProof="0" smtClean="0"/>
          </a:p>
          <a:p>
            <a:pPr lvl="1"/>
            <a:r>
              <a:rPr lang="ru-RU" noProof="0" smtClean="0"/>
              <a:t>Второй уровень</a:t>
            </a:r>
            <a:endParaRPr lang="ru-RU" noProof="0" smtClean="0"/>
          </a:p>
          <a:p>
            <a:pPr lvl="2"/>
            <a:r>
              <a:rPr lang="ru-RU" noProof="0" smtClean="0"/>
              <a:t>Третий уровень</a:t>
            </a:r>
            <a:endParaRPr lang="ru-RU" noProof="0" smtClean="0"/>
          </a:p>
          <a:p>
            <a:pPr lvl="3"/>
            <a:r>
              <a:rPr lang="ru-RU" noProof="0" smtClean="0"/>
              <a:t>Четвертый уровень</a:t>
            </a:r>
            <a:endParaRPr lang="ru-RU" noProof="0" smtClean="0"/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C601FBE-952D-4293-BDFC-EC63F9B3FE3C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9"/>
          <p:cNvSpPr txBox="1">
            <a:spLocks noGrp="1" noChangeArrowheads="1"/>
          </p:cNvSpPr>
          <p:nvPr/>
        </p:nvSpPr>
        <p:spPr bwMode="auto">
          <a:xfrm>
            <a:off x="3884613" y="8686800"/>
            <a:ext cx="2968625" cy="4492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252" tIns="46931" rIns="90252" bIns="46931" anchor="b"/>
          <a:lstStyle/>
          <a:p>
            <a:pPr algn="r" defTabSz="449580"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3D741FFA-33B9-4BAC-8A5D-9A54A29577B9}" type="slidenum">
              <a:rPr lang="ru-RU" sz="120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5235" name="Text Box 1"/>
          <p:cNvSpPr txBox="1">
            <a:spLocks noChangeArrowheads="1"/>
          </p:cNvSpPr>
          <p:nvPr/>
        </p:nvSpPr>
        <p:spPr bwMode="auto">
          <a:xfrm>
            <a:off x="3884613" y="8686800"/>
            <a:ext cx="2970212" cy="4508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252" tIns="46931" rIns="90252" bIns="46931" anchor="b"/>
          <a:lstStyle/>
          <a:p>
            <a:pPr algn="r" defTabSz="449580"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fld id="{A618C7E5-FB02-4BEF-86B9-FF25C6E7EA82}" type="slidenum">
              <a:rPr lang="ru-RU" sz="120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ru-RU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52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250825" y="-360363"/>
            <a:ext cx="7362825" cy="55229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523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6388"/>
          </a:xfrm>
          <a:noFill/>
        </p:spPr>
        <p:txBody>
          <a:bodyPr wrap="none" numCol="1" anchor="ctr" anchorCtr="0" compatLnSpc="1"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962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anose="02020603050405020304" pitchFamily="18" charset="0"/>
            </a:endParaRPr>
          </a:p>
        </p:txBody>
      </p:sp>
      <p:sp>
        <p:nvSpPr>
          <p:cNvPr id="962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8525" algn="l"/>
                <a:tab pos="1349375" algn="l"/>
                <a:tab pos="1800225" algn="l"/>
                <a:tab pos="2249170" algn="l"/>
                <a:tab pos="2700020" algn="l"/>
                <a:tab pos="3150870" algn="l"/>
                <a:tab pos="3601720" algn="l"/>
                <a:tab pos="4052570" algn="l"/>
                <a:tab pos="4502150" algn="l"/>
                <a:tab pos="4953000" algn="l"/>
                <a:tab pos="5403850" algn="l"/>
                <a:tab pos="5854700" algn="l"/>
                <a:tab pos="6305550" algn="l"/>
                <a:tab pos="6754495" algn="l"/>
                <a:tab pos="7205345" algn="l"/>
                <a:tab pos="7656195" algn="l"/>
                <a:tab pos="8107045" algn="l"/>
                <a:tab pos="8557895" algn="l"/>
                <a:tab pos="9007475" algn="l"/>
              </a:tabLst>
            </a:pPr>
            <a:fld id="{89B9CB15-145D-460D-BCE6-57382B7E7E7C}" type="slidenum">
              <a:rPr lang="ru-RU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</a:fld>
            <a:endParaRPr lang="ru-RU" smtClean="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972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ru-RU" smtClean="0">
              <a:latin typeface="Times New Roman" panose="02020603050405020304" pitchFamily="18" charset="0"/>
            </a:endParaRPr>
          </a:p>
        </p:txBody>
      </p:sp>
      <p:sp>
        <p:nvSpPr>
          <p:cNvPr id="972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8525" algn="l"/>
                <a:tab pos="1349375" algn="l"/>
                <a:tab pos="1800225" algn="l"/>
                <a:tab pos="2249170" algn="l"/>
                <a:tab pos="2700020" algn="l"/>
                <a:tab pos="3150870" algn="l"/>
                <a:tab pos="3601720" algn="l"/>
                <a:tab pos="4052570" algn="l"/>
                <a:tab pos="4502150" algn="l"/>
                <a:tab pos="4953000" algn="l"/>
                <a:tab pos="5403850" algn="l"/>
                <a:tab pos="5854700" algn="l"/>
                <a:tab pos="6305550" algn="l"/>
                <a:tab pos="6754495" algn="l"/>
                <a:tab pos="7205345" algn="l"/>
                <a:tab pos="7656195" algn="l"/>
                <a:tab pos="8107045" algn="l"/>
                <a:tab pos="8557895" algn="l"/>
                <a:tab pos="9007475" algn="l"/>
              </a:tabLst>
            </a:pPr>
            <a:fld id="{84E5B9F2-2C5A-4431-977C-B9505C85B3B0}" type="slidenum">
              <a:rPr lang="ru-RU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</a:fld>
            <a:endParaRPr lang="ru-RU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2BEC869-AE6A-4804-BC48-ABB1C456D729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363682B-AB37-41AA-8410-872762CEAD94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130175"/>
            <a:ext cx="2055813" cy="59959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30175"/>
            <a:ext cx="6016625" cy="59959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3DAD4A6-6A59-4AAE-A58E-705891048DD3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0175"/>
            <a:ext cx="8224838" cy="14335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4838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2F8BFC0-B76F-422E-9112-B7E52DAD2DE3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Заголовок, диаграмм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0175"/>
            <a:ext cx="8224838" cy="14335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sz="half" idx="1"/>
          </p:nvPr>
        </p:nvSpPr>
        <p:spPr>
          <a:xfrm>
            <a:off x="457200" y="1600200"/>
            <a:ext cx="4035425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A0D88A1-471D-401D-870A-6BC714B0CDA3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0175"/>
            <a:ext cx="8224838" cy="14335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4838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98952F1-5771-48D2-8C41-B8CE0ED4BAA1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4F3E1CF-4F51-45D0-956C-9F32C632D79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C5D6280-32F0-4505-90F4-37FD1C87D3C6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D97CF96-9C1C-41C3-9057-398EC2B892E6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94E1C14-93B1-4A7A-8E83-BBE872824BB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A26B8C1-A860-4F5B-B1B0-97D2FB0C6185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080A76B-3FDD-41F6-8C8A-4FD4C08340AA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495802E-D9B9-45C6-915B-F3E14E239532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873D3F8-97FB-4C3B-99A6-8F3CB2291B9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1"/>
          <p:cNvGrpSpPr/>
          <p:nvPr/>
        </p:nvGrpSpPr>
        <p:grpSpPr bwMode="auto">
          <a:xfrm>
            <a:off x="0" y="3902075"/>
            <a:ext cx="3395663" cy="2944813"/>
            <a:chOff x="0" y="2458"/>
            <a:chExt cx="2139" cy="1855"/>
          </a:xfrm>
        </p:grpSpPr>
        <p:sp>
          <p:nvSpPr>
            <p:cNvPr id="1032" name="Freeform 2"/>
            <p:cNvSpPr>
              <a:spLocks noChangeArrowheads="1"/>
            </p:cNvSpPr>
            <p:nvPr/>
          </p:nvSpPr>
          <p:spPr bwMode="auto">
            <a:xfrm>
              <a:off x="0" y="2508"/>
              <a:ext cx="2139" cy="1801"/>
            </a:xfrm>
            <a:custGeom>
              <a:avLst/>
              <a:gdLst>
                <a:gd name="T0" fmla="*/ 346 w 2135"/>
                <a:gd name="T1" fmla="*/ 66 h 1804"/>
                <a:gd name="T2" fmla="*/ 162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2 w 2135"/>
                <a:gd name="T9" fmla="*/ 42 h 1804"/>
                <a:gd name="T10" fmla="*/ 340 w 2135"/>
                <a:gd name="T11" fmla="*/ 78 h 1804"/>
                <a:gd name="T12" fmla="*/ 574 w 2135"/>
                <a:gd name="T13" fmla="*/ 150 h 1804"/>
                <a:gd name="T14" fmla="*/ 797 w 2135"/>
                <a:gd name="T15" fmla="*/ 245 h 1804"/>
                <a:gd name="T16" fmla="*/ 1028 w 2135"/>
                <a:gd name="T17" fmla="*/ 350 h 1804"/>
                <a:gd name="T18" fmla="*/ 1233 w 2135"/>
                <a:gd name="T19" fmla="*/ 487 h 1804"/>
                <a:gd name="T20" fmla="*/ 1434 w 2135"/>
                <a:gd name="T21" fmla="*/ 637 h 1804"/>
                <a:gd name="T22" fmla="*/ 1609 w 2135"/>
                <a:gd name="T23" fmla="*/ 811 h 1804"/>
                <a:gd name="T24" fmla="*/ 1765 w 2135"/>
                <a:gd name="T25" fmla="*/ 988 h 1804"/>
                <a:gd name="T26" fmla="*/ 1922 w 2135"/>
                <a:gd name="T27" fmla="*/ 1198 h 1804"/>
                <a:gd name="T28" fmla="*/ 2008 w 2135"/>
                <a:gd name="T29" fmla="*/ 1334 h 1804"/>
                <a:gd name="T30" fmla="*/ 2081 w 2135"/>
                <a:gd name="T31" fmla="*/ 1476 h 1804"/>
                <a:gd name="T32" fmla="*/ 2141 w 2135"/>
                <a:gd name="T33" fmla="*/ 1607 h 1804"/>
                <a:gd name="T34" fmla="*/ 2195 w 2135"/>
                <a:gd name="T35" fmla="*/ 1757 h 1804"/>
                <a:gd name="T36" fmla="*/ 2207 w 2135"/>
                <a:gd name="T37" fmla="*/ 1757 h 1804"/>
                <a:gd name="T38" fmla="*/ 2153 w 2135"/>
                <a:gd name="T39" fmla="*/ 1607 h 1804"/>
                <a:gd name="T40" fmla="*/ 2093 w 2135"/>
                <a:gd name="T41" fmla="*/ 1476 h 1804"/>
                <a:gd name="T42" fmla="*/ 2020 w 2135"/>
                <a:gd name="T43" fmla="*/ 1334 h 1804"/>
                <a:gd name="T44" fmla="*/ 1936 w 2135"/>
                <a:gd name="T45" fmla="*/ 1192 h 1804"/>
                <a:gd name="T46" fmla="*/ 1777 w 2135"/>
                <a:gd name="T47" fmla="*/ 982 h 1804"/>
                <a:gd name="T48" fmla="*/ 1615 w 2135"/>
                <a:gd name="T49" fmla="*/ 805 h 1804"/>
                <a:gd name="T50" fmla="*/ 1440 w 2135"/>
                <a:gd name="T51" fmla="*/ 631 h 1804"/>
                <a:gd name="T52" fmla="*/ 1239 w 2135"/>
                <a:gd name="T53" fmla="*/ 475 h 1804"/>
                <a:gd name="T54" fmla="*/ 1034 w 2135"/>
                <a:gd name="T55" fmla="*/ 338 h 1804"/>
                <a:gd name="T56" fmla="*/ 805 w 2135"/>
                <a:gd name="T57" fmla="*/ 239 h 1804"/>
                <a:gd name="T58" fmla="*/ 580 w 2135"/>
                <a:gd name="T59" fmla="*/ 138 h 1804"/>
                <a:gd name="T60" fmla="*/ 346 w 2135"/>
                <a:gd name="T61" fmla="*/ 66 h 1804"/>
                <a:gd name="T62" fmla="*/ 346 w 2135"/>
                <a:gd name="T63" fmla="*/ 66 h 180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35"/>
                <a:gd name="T97" fmla="*/ 0 h 1804"/>
                <a:gd name="T98" fmla="*/ 2135 w 2135"/>
                <a:gd name="T99" fmla="*/ 1804 h 180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rgbClr val="006666"/>
                </a:gs>
                <a:gs pos="50000">
                  <a:srgbClr val="00ACA8"/>
                </a:gs>
                <a:gs pos="100000">
                  <a:srgbClr val="006666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 wrap="none" anchor="ctr"/>
            <a:lstStyle/>
            <a:p>
              <a:pPr defTabSz="449580" eaLnBrk="0" hangingPunct="0">
                <a:defRPr/>
              </a:pPr>
              <a:endParaRPr lang="ru-RU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1033" name="Freeform 3"/>
            <p:cNvSpPr>
              <a:spLocks noChangeArrowheads="1"/>
            </p:cNvSpPr>
            <p:nvPr/>
          </p:nvSpPr>
          <p:spPr bwMode="auto">
            <a:xfrm>
              <a:off x="0" y="2458"/>
              <a:ext cx="1851" cy="1855"/>
            </a:xfrm>
            <a:custGeom>
              <a:avLst/>
              <a:gdLst>
                <a:gd name="T0" fmla="*/ 1807 w 1854"/>
                <a:gd name="T1" fmla="*/ 1811 h 1858"/>
                <a:gd name="T2" fmla="*/ 0 w 1854"/>
                <a:gd name="T3" fmla="*/ 1811 h 1858"/>
                <a:gd name="T4" fmla="*/ 0 w 1854"/>
                <a:gd name="T5" fmla="*/ 0 h 1858"/>
                <a:gd name="T6" fmla="*/ 1807 w 1854"/>
                <a:gd name="T7" fmla="*/ 1811 h 1858"/>
                <a:gd name="T8" fmla="*/ 1807 w 1854"/>
                <a:gd name="T9" fmla="*/ 1811 h 18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54"/>
                <a:gd name="T16" fmla="*/ 0 h 1858"/>
                <a:gd name="T17" fmla="*/ 1854 w 1854"/>
                <a:gd name="T18" fmla="*/ 1858 h 18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rgbClr val="00ACA8"/>
                </a:gs>
                <a:gs pos="50000">
                  <a:srgbClr val="006666"/>
                </a:gs>
                <a:gs pos="100000">
                  <a:srgbClr val="00ACA8"/>
                </a:gs>
              </a:gsLst>
              <a:lin ang="18900000" scaled="1"/>
            </a:gradFill>
            <a:ln w="9525">
              <a:noFill/>
              <a:round/>
            </a:ln>
          </p:spPr>
          <p:txBody>
            <a:bodyPr wrap="none" anchor="ctr"/>
            <a:lstStyle/>
            <a:p>
              <a:pPr defTabSz="449580" eaLnBrk="0" hangingPunct="0">
                <a:defRPr/>
              </a:pPr>
              <a:endParaRPr lang="ru-RU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1034" name="Freeform 4"/>
            <p:cNvSpPr>
              <a:spLocks noChangeArrowheads="1"/>
            </p:cNvSpPr>
            <p:nvPr/>
          </p:nvSpPr>
          <p:spPr bwMode="auto">
            <a:xfrm>
              <a:off x="0" y="2735"/>
              <a:ext cx="1742" cy="1574"/>
            </a:xfrm>
            <a:custGeom>
              <a:avLst/>
              <a:gdLst>
                <a:gd name="T0" fmla="*/ 1593 w 1745"/>
                <a:gd name="T1" fmla="*/ 1330 h 1577"/>
                <a:gd name="T2" fmla="*/ 1645 w 1745"/>
                <a:gd name="T3" fmla="*/ 1432 h 1577"/>
                <a:gd name="T4" fmla="*/ 1685 w 1745"/>
                <a:gd name="T5" fmla="*/ 1530 h 1577"/>
                <a:gd name="T6" fmla="*/ 1698 w 1745"/>
                <a:gd name="T7" fmla="*/ 1530 h 1577"/>
                <a:gd name="T8" fmla="*/ 1656 w 1745"/>
                <a:gd name="T9" fmla="*/ 1422 h 1577"/>
                <a:gd name="T10" fmla="*/ 1602 w 1745"/>
                <a:gd name="T11" fmla="*/ 1320 h 1577"/>
                <a:gd name="T12" fmla="*/ 1488 w 1745"/>
                <a:gd name="T13" fmla="*/ 1126 h 1577"/>
                <a:gd name="T14" fmla="*/ 1363 w 1745"/>
                <a:gd name="T15" fmla="*/ 920 h 1577"/>
                <a:gd name="T16" fmla="*/ 1205 w 1745"/>
                <a:gd name="T17" fmla="*/ 740 h 1577"/>
                <a:gd name="T18" fmla="*/ 1030 w 1745"/>
                <a:gd name="T19" fmla="*/ 566 h 1577"/>
                <a:gd name="T20" fmla="*/ 858 w 1745"/>
                <a:gd name="T21" fmla="*/ 410 h 1577"/>
                <a:gd name="T22" fmla="*/ 656 w 1745"/>
                <a:gd name="T23" fmla="*/ 279 h 1577"/>
                <a:gd name="T24" fmla="*/ 439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30 w 1745"/>
                <a:gd name="T35" fmla="*/ 185 h 1577"/>
                <a:gd name="T36" fmla="*/ 646 w 1745"/>
                <a:gd name="T37" fmla="*/ 290 h 1577"/>
                <a:gd name="T38" fmla="*/ 850 w 1745"/>
                <a:gd name="T39" fmla="*/ 421 h 1577"/>
                <a:gd name="T40" fmla="*/ 1021 w 1745"/>
                <a:gd name="T41" fmla="*/ 577 h 1577"/>
                <a:gd name="T42" fmla="*/ 1195 w 1745"/>
                <a:gd name="T43" fmla="*/ 751 h 1577"/>
                <a:gd name="T44" fmla="*/ 1353 w 1745"/>
                <a:gd name="T45" fmla="*/ 929 h 1577"/>
                <a:gd name="T46" fmla="*/ 1479 w 1745"/>
                <a:gd name="T47" fmla="*/ 1136 h 1577"/>
                <a:gd name="T48" fmla="*/ 1593 w 1745"/>
                <a:gd name="T49" fmla="*/ 1330 h 157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45"/>
                <a:gd name="T76" fmla="*/ 0 h 1577"/>
                <a:gd name="T77" fmla="*/ 1745 w 1745"/>
                <a:gd name="T78" fmla="*/ 1577 h 157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rgbClr val="006666"/>
                </a:gs>
                <a:gs pos="50000">
                  <a:srgbClr val="00ACA8"/>
                </a:gs>
                <a:gs pos="100000">
                  <a:srgbClr val="006666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 wrap="none" anchor="ctr"/>
            <a:lstStyle/>
            <a:p>
              <a:pPr defTabSz="449580" eaLnBrk="0" hangingPunct="0">
                <a:defRPr/>
              </a:pPr>
              <a:endParaRPr lang="ru-RU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1035" name="Freeform 5"/>
            <p:cNvSpPr>
              <a:spLocks noChangeArrowheads="1"/>
            </p:cNvSpPr>
            <p:nvPr/>
          </p:nvSpPr>
          <p:spPr bwMode="auto">
            <a:xfrm>
              <a:off x="0" y="2544"/>
              <a:ext cx="1742" cy="1765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11 w 1745"/>
                <a:gd name="T7" fmla="*/ 190 h 1768"/>
                <a:gd name="T8" fmla="*/ 614 w 1745"/>
                <a:gd name="T9" fmla="*/ 294 h 1768"/>
                <a:gd name="T10" fmla="*/ 802 w 1745"/>
                <a:gd name="T11" fmla="*/ 427 h 1768"/>
                <a:gd name="T12" fmla="*/ 967 w 1745"/>
                <a:gd name="T13" fmla="*/ 576 h 1768"/>
                <a:gd name="T14" fmla="*/ 1133 w 1745"/>
                <a:gd name="T15" fmla="*/ 750 h 1768"/>
                <a:gd name="T16" fmla="*/ 1278 w 1745"/>
                <a:gd name="T17" fmla="*/ 911 h 1768"/>
                <a:gd name="T18" fmla="*/ 1422 w 1745"/>
                <a:gd name="T19" fmla="*/ 1115 h 1768"/>
                <a:gd name="T20" fmla="*/ 1489 w 1745"/>
                <a:gd name="T21" fmla="*/ 1267 h 1768"/>
                <a:gd name="T22" fmla="*/ 1567 w 1745"/>
                <a:gd name="T23" fmla="*/ 1424 h 1768"/>
                <a:gd name="T24" fmla="*/ 1635 w 1745"/>
                <a:gd name="T25" fmla="*/ 1569 h 1768"/>
                <a:gd name="T26" fmla="*/ 1686 w 1745"/>
                <a:gd name="T27" fmla="*/ 1721 h 1768"/>
                <a:gd name="T28" fmla="*/ 1698 w 1745"/>
                <a:gd name="T29" fmla="*/ 1721 h 1768"/>
                <a:gd name="T30" fmla="*/ 1644 w 1745"/>
                <a:gd name="T31" fmla="*/ 1559 h 1768"/>
                <a:gd name="T32" fmla="*/ 1576 w 1745"/>
                <a:gd name="T33" fmla="*/ 1413 h 1768"/>
                <a:gd name="T34" fmla="*/ 1500 w 1745"/>
                <a:gd name="T35" fmla="*/ 1257 h 1768"/>
                <a:gd name="T36" fmla="*/ 1428 w 1745"/>
                <a:gd name="T37" fmla="*/ 1105 h 1768"/>
                <a:gd name="T38" fmla="*/ 1288 w 1745"/>
                <a:gd name="T39" fmla="*/ 901 h 1768"/>
                <a:gd name="T40" fmla="*/ 1142 w 1745"/>
                <a:gd name="T41" fmla="*/ 739 h 1768"/>
                <a:gd name="T42" fmla="*/ 977 w 1745"/>
                <a:gd name="T43" fmla="*/ 565 h 1768"/>
                <a:gd name="T44" fmla="*/ 811 w 1745"/>
                <a:gd name="T45" fmla="*/ 416 h 1768"/>
                <a:gd name="T46" fmla="*/ 626 w 1745"/>
                <a:gd name="T47" fmla="*/ 293 h 1768"/>
                <a:gd name="T48" fmla="*/ 421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745"/>
                <a:gd name="T85" fmla="*/ 0 h 1768"/>
                <a:gd name="T86" fmla="*/ 1745 w 1745"/>
                <a:gd name="T87" fmla="*/ 1768 h 1768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66"/>
                </a:gs>
                <a:gs pos="50000">
                  <a:srgbClr val="00ACA8"/>
                </a:gs>
                <a:gs pos="100000">
                  <a:srgbClr val="006666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 wrap="none" anchor="ctr"/>
            <a:lstStyle/>
            <a:p>
              <a:pPr defTabSz="449580" eaLnBrk="0" hangingPunct="0">
                <a:defRPr/>
              </a:pPr>
              <a:endParaRPr lang="ru-RU">
                <a:solidFill>
                  <a:prstClr val="black"/>
                </a:solidFill>
                <a:latin typeface="+mn-lt"/>
                <a:cs typeface="+mn-cs"/>
              </a:endParaRPr>
            </a:p>
          </p:txBody>
        </p:sp>
        <p:sp>
          <p:nvSpPr>
            <p:cNvPr id="1036" name="Oval 6"/>
            <p:cNvSpPr>
              <a:spLocks noChangeArrowheads="1"/>
            </p:cNvSpPr>
            <p:nvPr/>
          </p:nvSpPr>
          <p:spPr bwMode="auto">
            <a:xfrm>
              <a:off x="209" y="2784"/>
              <a:ext cx="83" cy="83"/>
            </a:xfrm>
            <a:prstGeom prst="ellipse">
              <a:avLst/>
            </a:prstGeom>
            <a:gradFill rotWithShape="0">
              <a:gsLst>
                <a:gs pos="0">
                  <a:srgbClr val="00ACA8"/>
                </a:gs>
                <a:gs pos="100000">
                  <a:srgbClr val="006666"/>
                </a:gs>
              </a:gsLst>
              <a:lin ang="18900000" scaled="1"/>
            </a:gradFill>
            <a:ln w="9525">
              <a:noFill/>
              <a:round/>
            </a:ln>
          </p:spPr>
          <p:txBody>
            <a:bodyPr wrap="none" anchor="ctr"/>
            <a:lstStyle/>
            <a:p>
              <a:pPr defTabSz="449580" eaLnBrk="0" hangingPunct="0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ru-RU">
                <a:solidFill>
                  <a:prstClr val="white"/>
                </a:solidFill>
                <a:latin typeface="+mn-lt"/>
                <a:cs typeface="+mn-cs"/>
              </a:endParaRPr>
            </a:p>
          </p:txBody>
        </p:sp>
        <p:sp>
          <p:nvSpPr>
            <p:cNvPr id="2" name="Oval 7"/>
            <p:cNvSpPr>
              <a:spLocks noChangeArrowheads="1"/>
            </p:cNvSpPr>
            <p:nvPr/>
          </p:nvSpPr>
          <p:spPr bwMode="auto">
            <a:xfrm>
              <a:off x="1536" y="3884"/>
              <a:ext cx="89" cy="89"/>
            </a:xfrm>
            <a:prstGeom prst="ellipse">
              <a:avLst/>
            </a:prstGeom>
            <a:gradFill rotWithShape="0">
              <a:gsLst>
                <a:gs pos="0">
                  <a:srgbClr val="00ACA8"/>
                </a:gs>
                <a:gs pos="100000">
                  <a:srgbClr val="006666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 wrap="none" anchor="ctr"/>
            <a:lstStyle/>
            <a:p>
              <a:pPr defTabSz="449580" eaLnBrk="0" hangingPunct="0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ru-RU">
                <a:solidFill>
                  <a:prstClr val="white"/>
                </a:solidFill>
                <a:latin typeface="+mn-lt"/>
                <a:cs typeface="+mn-cs"/>
              </a:endParaRPr>
            </a:p>
          </p:txBody>
        </p:sp>
        <p:sp>
          <p:nvSpPr>
            <p:cNvPr id="1038" name="Oval 8"/>
            <p:cNvSpPr>
              <a:spLocks noChangeArrowheads="1"/>
            </p:cNvSpPr>
            <p:nvPr/>
          </p:nvSpPr>
          <p:spPr bwMode="auto">
            <a:xfrm>
              <a:off x="791" y="2723"/>
              <a:ext cx="118" cy="118"/>
            </a:xfrm>
            <a:prstGeom prst="ellipse">
              <a:avLst/>
            </a:prstGeom>
            <a:gradFill rotWithShape="0">
              <a:gsLst>
                <a:gs pos="0">
                  <a:srgbClr val="00ACA8"/>
                </a:gs>
                <a:gs pos="100000">
                  <a:srgbClr val="006666"/>
                </a:gs>
              </a:gsLst>
              <a:lin ang="18900000" scaled="1"/>
            </a:gradFill>
            <a:ln w="9525">
              <a:noFill/>
              <a:round/>
            </a:ln>
          </p:spPr>
          <p:txBody>
            <a:bodyPr wrap="none" anchor="ctr"/>
            <a:lstStyle/>
            <a:p>
              <a:pPr defTabSz="449580" eaLnBrk="0" hangingPunct="0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ru-RU">
                <a:solidFill>
                  <a:prstClr val="white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174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0175"/>
            <a:ext cx="8224838" cy="14335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0000" tIns="46800" rIns="90000" bIns="46800" numCol="1" anchor="ctr" anchorCtr="1" compatLnSpc="1"/>
          <a:lstStyle/>
          <a:p>
            <a:pPr lvl="0"/>
            <a:r>
              <a:rPr lang="en-GB" smtClean="0"/>
              <a:t>Для правки текста заголовка щелкните мышью</a:t>
            </a:r>
            <a:endParaRPr lang="en-GB" smtClean="0"/>
          </a:p>
        </p:txBody>
      </p:sp>
      <p:sp>
        <p:nvSpPr>
          <p:cNvPr id="3174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0000" tIns="46800" rIns="90000" bIns="46800" numCol="1" anchor="t" anchorCtr="0" compatLnSpc="1"/>
          <a:lstStyle/>
          <a:p>
            <a:pPr lvl="0"/>
            <a:r>
              <a:rPr lang="en-GB" smtClean="0"/>
              <a:t>Для правки структуры щелкните мышью</a:t>
            </a:r>
            <a:endParaRPr lang="en-GB" smtClean="0"/>
          </a:p>
          <a:p>
            <a:pPr lvl="1"/>
            <a:r>
              <a:rPr lang="en-GB" smtClean="0"/>
              <a:t>Второй уровень структуры</a:t>
            </a:r>
            <a:endParaRPr lang="en-GB" smtClean="0"/>
          </a:p>
          <a:p>
            <a:pPr lvl="2"/>
            <a:r>
              <a:rPr lang="en-GB" smtClean="0"/>
              <a:t>Третий уровень структуры</a:t>
            </a:r>
            <a:endParaRPr lang="en-GB" smtClean="0"/>
          </a:p>
          <a:p>
            <a:pPr lvl="3"/>
            <a:r>
              <a:rPr lang="en-GB" smtClean="0"/>
              <a:t>Четвёртый уровень структуры</a:t>
            </a:r>
            <a:endParaRPr lang="en-GB" smtClean="0"/>
          </a:p>
          <a:p>
            <a:pPr lvl="4"/>
            <a:r>
              <a:rPr lang="en-GB" smtClean="0"/>
              <a:t>Пятый уровень структуры</a:t>
            </a:r>
            <a:endParaRPr lang="en-GB" smtClean="0"/>
          </a:p>
          <a:p>
            <a:pPr lvl="4"/>
            <a:r>
              <a:rPr lang="en-GB" smtClean="0"/>
              <a:t>Шестой уровень структуры</a:t>
            </a:r>
            <a:endParaRPr lang="en-GB" smtClean="0"/>
          </a:p>
          <a:p>
            <a:pPr lvl="4"/>
            <a:r>
              <a:rPr lang="en-GB" smtClean="0"/>
              <a:t>Седьмой уровень структуры</a:t>
            </a:r>
            <a:endParaRPr lang="en-GB" smtClean="0"/>
          </a:p>
        </p:txBody>
      </p:sp>
      <p:sp>
        <p:nvSpPr>
          <p:cNvPr id="1029" name="Text Box 11"/>
          <p:cNvSpPr txBox="1">
            <a:spLocks noChangeArrowheads="1"/>
          </p:cNvSpPr>
          <p:nvPr/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round/>
          </a:ln>
        </p:spPr>
        <p:txBody>
          <a:bodyPr wrap="none" anchor="ctr"/>
          <a:lstStyle/>
          <a:p>
            <a:pPr defTabSz="449580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sp>
        <p:nvSpPr>
          <p:cNvPr id="1030" name="Text Box 12"/>
          <p:cNvSpPr txBox="1"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round/>
          </a:ln>
        </p:spPr>
        <p:txBody>
          <a:bodyPr wrap="none" anchor="ctr"/>
          <a:lstStyle/>
          <a:p>
            <a:pPr defTabSz="449580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28838" cy="452438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vert="horz" wrap="square" lIns="90000" tIns="46800" rIns="90000" bIns="46800" numCol="1" anchor="t" anchorCtr="0" compatLnSpc="1"/>
          <a:lstStyle>
            <a:lvl1pPr eaLnBrk="0" hangingPunct="0">
              <a:buSzPct val="100000"/>
              <a:defRPr>
                <a:solidFill>
                  <a:srgbClr val="FFFFFF"/>
                </a:solidFill>
              </a:defRPr>
            </a:lvl1pPr>
          </a:lstStyle>
          <a:p>
            <a:fld id="{5AF529B4-FA26-406D-B056-5C35983D61D8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iming>
    <p:tnLst>
      <p:par>
        <p:cTn id="1" dur="indefinite" restart="never" nodeType="tmRoot"/>
      </p:par>
    </p:tnLst>
  </p:timing>
  <p:txStyles>
    <p:titleStyle>
      <a:lvl1pPr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99"/>
          </a:solidFill>
          <a:latin typeface="+mj-lt"/>
          <a:ea typeface="+mj-ea"/>
          <a:cs typeface="+mj-cs"/>
        </a:defRPr>
      </a:lvl1pPr>
      <a:lvl2pPr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99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99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99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99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99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99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99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99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4958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58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58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58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58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58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58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58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58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1"/>
          <p:cNvSpPr txBox="1">
            <a:spLocks noChangeArrowheads="1"/>
          </p:cNvSpPr>
          <p:nvPr/>
        </p:nvSpPr>
        <p:spPr bwMode="auto">
          <a:xfrm>
            <a:off x="457200" y="277813"/>
            <a:ext cx="8229600" cy="60309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ctr" anchorCtr="1"/>
          <a:lstStyle/>
          <a:p>
            <a:pPr algn="ctr" defTabSz="449580" eaLnBrk="0" hangingPunct="0">
              <a:buSzPct val="10000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</a:pPr>
            <a:r>
              <a:rPr lang="ru-RU" sz="4400" b="1">
                <a:solidFill>
                  <a:srgbClr val="FFFF99"/>
                </a:solidFill>
              </a:rPr>
              <a:t>ПРОФИЛАКТИЧЕСКИЕ МЕРОПРИЯТИЯ</a:t>
            </a:r>
            <a:endParaRPr lang="ru-RU" sz="4400" b="1">
              <a:solidFill>
                <a:srgbClr val="FFFF99"/>
              </a:solidFill>
            </a:endParaRPr>
          </a:p>
        </p:txBody>
      </p:sp>
    </p:spTree>
  </p:cSld>
  <p:clrMapOvr>
    <a:masterClrMapping/>
  </p:clrMapOvr>
  <p:transition advTm="2048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39825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 ВЫПОЛНЕНИЯ 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ПЛАНА ВСЕОБЩЕЙ ДИСПАНСЕРИЗАЦИИ </a:t>
            </a:r>
            <a:endParaRPr lang="ru-RU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247" name="Group 31"/>
          <p:cNvGraphicFramePr>
            <a:graphicFrameLocks noGrp="1"/>
          </p:cNvGraphicFramePr>
          <p:nvPr>
            <p:ph type="tbl" idx="1"/>
          </p:nvPr>
        </p:nvGraphicFramePr>
        <p:xfrm>
          <a:off x="457200" y="1676400"/>
          <a:ext cx="8435278" cy="4831344"/>
        </p:xfrm>
        <a:graphic>
          <a:graphicData uri="http://schemas.openxmlformats.org/drawingml/2006/table">
            <a:tbl>
              <a:tblPr/>
              <a:tblGrid>
                <a:gridCol w="2915498"/>
                <a:gridCol w="1103956"/>
                <a:gridCol w="1103956"/>
                <a:gridCol w="1103956"/>
                <a:gridCol w="1103956"/>
                <a:gridCol w="1103956"/>
              </a:tblGrid>
              <a:tr h="110452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Показатель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2024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2025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Завершили 1 этап ВД  (% от плана)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82,6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101,6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102,6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103,8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100,3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Завершили профилактический осмотр (% от плана)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67,2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100,2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103,4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107,3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113,6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Завершили углубленную диспансеризацию         (% от плана)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66,3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112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105,9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116,8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106,3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30213" y="0"/>
            <a:ext cx="8713787" cy="936625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 ВСЕОБЩЕЙ ДИСПАНСЕРИЗАЦИИ</a:t>
            </a:r>
            <a:endParaRPr lang="ru-RU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24322" name="Group 66"/>
          <p:cNvGraphicFramePr>
            <a:graphicFrameLocks noGrp="1"/>
          </p:cNvGraphicFramePr>
          <p:nvPr>
            <p:ph idx="4294967295"/>
          </p:nvPr>
        </p:nvGraphicFramePr>
        <p:xfrm>
          <a:off x="323528" y="954138"/>
          <a:ext cx="8462268" cy="5903862"/>
        </p:xfrm>
        <a:graphic>
          <a:graphicData uri="http://schemas.openxmlformats.org/drawingml/2006/table">
            <a:tbl>
              <a:tblPr/>
              <a:tblGrid>
                <a:gridCol w="1221977"/>
                <a:gridCol w="1831198"/>
                <a:gridCol w="1586299"/>
                <a:gridCol w="1833547"/>
                <a:gridCol w="1989247"/>
              </a:tblGrid>
              <a:tr h="136843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завершили 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этап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завершили 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этап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выявлено заболеваний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том числе впервые в жизни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99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751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275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2028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2250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805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4362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2351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1060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6970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267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3075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1198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8710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387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3531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1069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8538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464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4926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1535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5024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606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68313" y="1484313"/>
          <a:ext cx="8136905" cy="4894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5962"/>
                <a:gridCol w="1239396"/>
                <a:gridCol w="1023849"/>
                <a:gridCol w="1023849"/>
                <a:gridCol w="1023849"/>
              </a:tblGrid>
              <a:tr h="48285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Нозология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2022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>
                          <a:solidFill>
                            <a:schemeClr val="tx1"/>
                          </a:solidFill>
                        </a:rPr>
                        <a:t>2023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2024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2025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</a:tr>
              <a:tr h="48285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baseline="0" dirty="0">
                          <a:solidFill>
                            <a:schemeClr val="tx1"/>
                          </a:solidFill>
                        </a:rPr>
                        <a:t>Онкология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</a:tr>
              <a:tr h="48285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baseline="0" dirty="0">
                          <a:solidFill>
                            <a:schemeClr val="tx1"/>
                          </a:solidFill>
                        </a:rPr>
                        <a:t>Сахарный диабет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</a:tr>
              <a:tr h="48285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baseline="0" dirty="0">
                          <a:solidFill>
                            <a:schemeClr val="tx1"/>
                          </a:solidFill>
                        </a:rPr>
                        <a:t>Заболевания глаз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</a:tr>
              <a:tr h="48285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baseline="0">
                          <a:solidFill>
                            <a:schemeClr val="tx1"/>
                          </a:solidFill>
                        </a:rPr>
                        <a:t>Заболевания органа слуха</a:t>
                      </a:r>
                      <a:endParaRPr lang="ru-RU" sz="1800" b="1" i="0" baseline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</a:tr>
              <a:tr h="48285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baseline="0">
                          <a:solidFill>
                            <a:schemeClr val="tx1"/>
                          </a:solidFill>
                        </a:rPr>
                        <a:t>Болезни системы кровообращения</a:t>
                      </a:r>
                      <a:endParaRPr lang="ru-RU" sz="1800" b="1" i="0" baseline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149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155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</a:tr>
              <a:tr h="48285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baseline="0">
                          <a:solidFill>
                            <a:schemeClr val="tx1"/>
                          </a:solidFill>
                        </a:rPr>
                        <a:t>Болезни органов дыхания</a:t>
                      </a:r>
                      <a:endParaRPr lang="ru-RU" sz="1800" b="1" i="0" baseline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1800" b="1" i="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1800" b="1" i="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</a:tr>
              <a:tr h="48285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baseline="0">
                          <a:solidFill>
                            <a:schemeClr val="tx1"/>
                          </a:solidFill>
                        </a:rPr>
                        <a:t>Болезни органов пищеварения</a:t>
                      </a:r>
                      <a:endParaRPr lang="ru-RU" sz="1800" b="1" i="0" baseline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98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</a:tr>
              <a:tr h="48285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baseline="0" dirty="0">
                          <a:solidFill>
                            <a:schemeClr val="tx1"/>
                          </a:solidFill>
                        </a:rPr>
                        <a:t>Прочие заболевания 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142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153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194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320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</a:tr>
              <a:tr h="48285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ВСЕГО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267</a:t>
                      </a:r>
                      <a:endParaRPr lang="ru-RU" sz="18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379</a:t>
                      </a:r>
                      <a:endParaRPr lang="ru-RU" sz="1800" b="1" i="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464</a:t>
                      </a:r>
                      <a:endParaRPr lang="ru-RU" sz="1800" b="1" i="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</a:rPr>
                        <a:t>606</a:t>
                      </a:r>
                      <a:endParaRPr lang="ru-RU" sz="1800" b="1" i="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0113" y="476250"/>
            <a:ext cx="7559675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49580" eaLnBrk="0" hangingPunct="0">
              <a:buClr>
                <a:srgbClr val="000000"/>
              </a:buClr>
              <a:buSzPct val="100000"/>
              <a:defRPr/>
            </a:pPr>
            <a:r>
              <a:rPr lang="ru-RU" sz="2400" b="1" kern="0" dirty="0">
                <a:solidFill>
                  <a:srgbClr val="FFFF99"/>
                </a:solidFill>
              </a:rPr>
              <a:t>Впервые выявленные заболевания при профилактических мероприятиях</a:t>
            </a:r>
            <a:endParaRPr lang="ru-RU" sz="2400" b="1" kern="0" dirty="0">
              <a:solidFill>
                <a:srgbClr val="FFFF9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0113" y="476250"/>
            <a:ext cx="7559675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49580" eaLnBrk="0" hangingPunct="0">
              <a:buClr>
                <a:srgbClr val="000000"/>
              </a:buClr>
              <a:buSzPct val="100000"/>
              <a:defRPr/>
            </a:pPr>
            <a:r>
              <a:rPr lang="ru-RU" sz="2400" b="1" kern="0" dirty="0">
                <a:solidFill>
                  <a:srgbClr val="FFFF99"/>
                </a:solidFill>
              </a:rPr>
              <a:t>Динамика впервые выявленных заболеваний при профилактических мероприятиях</a:t>
            </a:r>
            <a:endParaRPr lang="ru-RU" sz="2400" b="1" kern="0" dirty="0">
              <a:solidFill>
                <a:srgbClr val="FFFF99"/>
              </a:solidFill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0" y="1340768"/>
          <a:ext cx="9144000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5_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930</Words>
  <Application>WPS Presentation</Application>
  <PresentationFormat>Экран (4:3)</PresentationFormat>
  <Paragraphs>230</Paragraphs>
  <Slides>5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8" baseType="lpstr">
      <vt:lpstr>Arial</vt:lpstr>
      <vt:lpstr>SimSun</vt:lpstr>
      <vt:lpstr>Wingdings</vt:lpstr>
      <vt:lpstr>Times New Roman</vt:lpstr>
      <vt:lpstr>Times New Roman</vt:lpstr>
      <vt:lpstr>Monotype Sorts</vt:lpstr>
      <vt:lpstr>Verdana</vt:lpstr>
      <vt:lpstr>Calibri</vt:lpstr>
      <vt:lpstr>Calibri</vt:lpstr>
      <vt:lpstr>Microsoft YaHei</vt:lpstr>
      <vt:lpstr>Arial Unicode MS</vt:lpstr>
      <vt:lpstr>Wingdings</vt:lpstr>
      <vt:lpstr>5_Тема Office</vt:lpstr>
      <vt:lpstr>PowerPoint 演示文稿</vt:lpstr>
      <vt:lpstr>% ВЫПОЛНЕНИЯ ПЛАНА ВСЕОБЩЕЙ ДИСПАНСЕРИЗАЦИИ </vt:lpstr>
      <vt:lpstr>ИТОГИ ВСЕОБЩЕЙ ДИСПАНСЕРИЗАЦИИ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zavpolik</dc:creator>
  <cp:lastModifiedBy>user</cp:lastModifiedBy>
  <cp:revision>249</cp:revision>
  <dcterms:created xsi:type="dcterms:W3CDTF">2018-01-17T09:42:00Z</dcterms:created>
  <dcterms:modified xsi:type="dcterms:W3CDTF">2026-05-04T06:43:09Z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C1D89643677E4513BE5164CA58B07FA9_12</vt:lpwstr>
  </property>
  <property fmtid="{D5CDD505-2E9C-101B-9397-08002B2CF9AE}" pid="3" name="KSOProductBuildVer">
    <vt:lpwstr>1049-12.1.0.25862</vt:lpwstr>
  </property>
</Properties>
</file>